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93" r:id="rId2"/>
    <p:sldId id="294" r:id="rId3"/>
    <p:sldId id="295" r:id="rId4"/>
    <p:sldId id="296" r:id="rId5"/>
    <p:sldId id="297" r:id="rId6"/>
    <p:sldId id="298" r:id="rId7"/>
    <p:sldId id="315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16" r:id="rId16"/>
    <p:sldId id="306" r:id="rId17"/>
    <p:sldId id="307" r:id="rId18"/>
    <p:sldId id="308" r:id="rId19"/>
    <p:sldId id="317" r:id="rId20"/>
    <p:sldId id="309" r:id="rId21"/>
    <p:sldId id="318" r:id="rId22"/>
    <p:sldId id="310" r:id="rId23"/>
    <p:sldId id="311" r:id="rId24"/>
    <p:sldId id="312" r:id="rId25"/>
    <p:sldId id="313" r:id="rId26"/>
    <p:sldId id="314" r:id="rId27"/>
    <p:sldId id="319" r:id="rId28"/>
    <p:sldId id="291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6600CC"/>
    <a:srgbClr val="0066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6C8CD-1C64-4506-BBB5-ED38CC43949D}" type="datetimeFigureOut">
              <a:rPr lang="zh-CN" altLang="en-US" smtClean="0"/>
              <a:pPr/>
              <a:t>2017-9-13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0ACC3-1DD9-4454-A1A5-02EB8B74F4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628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0ACC3-1DD9-4454-A1A5-02EB8B74F4BD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9/13/2017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1.w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44" y="3456627"/>
            <a:ext cx="8786874" cy="1829761"/>
          </a:xfrm>
        </p:spPr>
        <p:txBody>
          <a:bodyPr>
            <a:noAutofit/>
          </a:bodyPr>
          <a:lstStyle/>
          <a:p>
            <a:pPr algn="l"/>
            <a: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  <a:t>  </a:t>
            </a:r>
            <a:r>
              <a:rPr lang="en-US" altLang="zh-CN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9.2  </a:t>
            </a:r>
            <a:r>
              <a:rPr lang="zh-CN" altLang="en-US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二进制数的表示及其对量化的影响</a:t>
            </a:r>
            <a:r>
              <a:rPr lang="zh-CN" altLang="en-US" sz="3600" dirty="0" smtClean="0"/>
              <a:t/>
            </a:r>
            <a:br>
              <a:rPr lang="zh-CN" altLang="en-US" sz="3600" dirty="0" smtClean="0"/>
            </a:br>
            <a:r>
              <a:rPr lang="zh-CN" altLang="en-US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/>
            </a:r>
            <a:br>
              <a:rPr lang="zh-CN" altLang="en-US" sz="36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</a:br>
            <a: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6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600" dirty="0" smtClean="0"/>
              <a:t/>
            </a:r>
            <a:br>
              <a:rPr lang="zh-CN" altLang="en-US" sz="3600" dirty="0" smtClean="0"/>
            </a:br>
            <a:endParaRPr lang="zh-CN" altLang="en-US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03213" y="298516"/>
            <a:ext cx="582723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二、负数的表示法</a:t>
            </a:r>
            <a:r>
              <a:rPr lang="en-US" altLang="zh-CN" sz="2400" b="1" dirty="0">
                <a:solidFill>
                  <a:srgbClr val="C00000"/>
                </a:solidFill>
              </a:rPr>
              <a:t>——</a:t>
            </a:r>
            <a:r>
              <a:rPr lang="zh-CN" altLang="en-US" sz="2400" b="1" dirty="0">
                <a:solidFill>
                  <a:srgbClr val="C00000"/>
                </a:solidFill>
              </a:rPr>
              <a:t>原码、补码、反码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900113" y="916054"/>
            <a:ext cx="6991016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不论是定点制还是浮点制的尾数都是将整数位用作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符号位，小数位代表尾数值。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b</a:t>
            </a:r>
            <a:r>
              <a:rPr lang="en-US" altLang="zh-CN" sz="2400" b="1" dirty="0"/>
              <a:t>+1)</a:t>
            </a:r>
            <a:r>
              <a:rPr lang="zh-CN" altLang="en-US" sz="2400" b="1" dirty="0"/>
              <a:t>位码的形式</a:t>
            </a:r>
            <a:r>
              <a:rPr lang="zh-CN" altLang="en-US" sz="2400" b="1" dirty="0" smtClean="0"/>
              <a:t>为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en-US" altLang="zh-CN" sz="2400" b="1" i="1" dirty="0" smtClean="0"/>
              <a:t>a</a:t>
            </a:r>
            <a:r>
              <a:rPr lang="en-US" altLang="zh-CN" sz="2400" b="1" baseline="-25000" dirty="0" smtClean="0"/>
              <a:t>0·</a:t>
            </a:r>
            <a:r>
              <a:rPr lang="en-US" altLang="zh-CN" sz="2400" b="1" i="1" dirty="0" smtClean="0"/>
              <a:t>a</a:t>
            </a:r>
            <a:r>
              <a:rPr lang="en-US" altLang="zh-CN" sz="2400" b="1" baseline="-25000" dirty="0" smtClean="0"/>
              <a:t>1</a:t>
            </a:r>
            <a:r>
              <a:rPr lang="en-US" altLang="zh-CN" sz="2400" b="1" i="1" dirty="0" smtClean="0"/>
              <a:t>a</a:t>
            </a:r>
            <a:r>
              <a:rPr lang="en-US" altLang="zh-CN" sz="2400" b="1" baseline="-25000" dirty="0" smtClean="0"/>
              <a:t>2··</a:t>
            </a:r>
            <a:r>
              <a:rPr lang="en-US" altLang="zh-CN" sz="2400" b="1" baseline="-25000" dirty="0"/>
              <a:t>·</a:t>
            </a:r>
            <a:r>
              <a:rPr lang="en-US" altLang="zh-CN" sz="2400" b="1" i="1" dirty="0" err="1" smtClean="0"/>
              <a:t>a</a:t>
            </a:r>
            <a:r>
              <a:rPr lang="en-US" altLang="zh-CN" sz="2400" b="1" i="1" baseline="-25000" dirty="0" err="1" smtClean="0"/>
              <a:t>b</a:t>
            </a:r>
            <a:endParaRPr lang="zh-CN" altLang="en-US" sz="2400" b="1" i="1" dirty="0"/>
          </a:p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950913" y="2746441"/>
            <a:ext cx="7763664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其中整数位表示符号位，小数位表示</a:t>
            </a:r>
            <a:r>
              <a:rPr lang="en-US" altLang="zh-CN" sz="2400" b="1" i="1" dirty="0"/>
              <a:t>b</a:t>
            </a:r>
            <a:r>
              <a:rPr lang="zh-CN" altLang="en-US" sz="2400" b="1" dirty="0"/>
              <a:t>位字长的尾数值，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表示第位二进制码</a:t>
            </a:r>
            <a:r>
              <a:rPr lang="en-US" altLang="zh-CN" sz="2400" b="1" dirty="0"/>
              <a:t>(</a:t>
            </a:r>
            <a:r>
              <a:rPr lang="en-US" altLang="zh-CN" sz="2400" b="1" i="1" dirty="0" err="1"/>
              <a:t>i</a:t>
            </a:r>
            <a:r>
              <a:rPr lang="en-US" altLang="zh-CN" sz="2400" b="1" dirty="0"/>
              <a:t>=0,1, ···,</a:t>
            </a:r>
            <a:r>
              <a:rPr lang="en-US" altLang="zh-CN" sz="2400" b="1" i="1" dirty="0"/>
              <a:t>b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，取值可为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或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。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042988" y="4084704"/>
            <a:ext cx="7919156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对于正数，上面的表示是很清楚的。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对于负数，根据需要的不同，有原码、反码、补码三种。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241307"/>
            <a:ext cx="1188146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33CC"/>
                </a:solidFill>
              </a:rPr>
              <a:t>1. </a:t>
            </a:r>
            <a:r>
              <a:rPr lang="en-US" altLang="zh-CN" sz="2400" b="1" dirty="0" smtClean="0">
                <a:solidFill>
                  <a:srgbClr val="0033CC"/>
                </a:solidFill>
              </a:rPr>
              <a:t> 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原</a:t>
            </a:r>
            <a:r>
              <a:rPr lang="zh-CN" altLang="en-US" sz="2400" b="1" dirty="0">
                <a:solidFill>
                  <a:srgbClr val="0033CC"/>
                </a:solidFill>
              </a:rPr>
              <a:t>码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11188" y="908058"/>
            <a:ext cx="8226932" cy="22382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原码也称“符号</a:t>
            </a:r>
            <a:r>
              <a:rPr lang="en-US" altLang="zh-CN" sz="2400" b="1" dirty="0"/>
              <a:t>—</a:t>
            </a:r>
            <a:r>
              <a:rPr lang="zh-CN" altLang="en-US" sz="2400" b="1" dirty="0"/>
              <a:t>幅度码”，它的尾数部分代表数的绝对值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(</a:t>
            </a:r>
            <a:r>
              <a:rPr lang="zh-CN" altLang="en-US" sz="2400" b="1" dirty="0"/>
              <a:t>即幅度大小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，符号位代表数的正负号，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/>
              <a:t>a</a:t>
            </a:r>
            <a:r>
              <a:rPr lang="en-US" altLang="zh-CN" sz="2400" b="1" baseline="-25000" dirty="0"/>
              <a:t>0</a:t>
            </a:r>
            <a:r>
              <a:rPr lang="en-US" altLang="zh-CN" sz="2400" b="1" dirty="0"/>
              <a:t>=0</a:t>
            </a:r>
            <a:r>
              <a:rPr lang="zh-CN" altLang="en-US" sz="2400" b="1" dirty="0"/>
              <a:t>时代表正数，</a:t>
            </a:r>
            <a:r>
              <a:rPr lang="en-US" altLang="zh-CN" sz="2400" b="1" i="1" dirty="0"/>
              <a:t>a</a:t>
            </a:r>
            <a:r>
              <a:rPr lang="en-US" altLang="zh-CN" sz="2400" b="1" baseline="-25000" dirty="0"/>
              <a:t>0</a:t>
            </a:r>
            <a:r>
              <a:rPr lang="en-US" altLang="zh-CN" sz="2400" b="1" dirty="0"/>
              <a:t>=1</a:t>
            </a:r>
            <a:r>
              <a:rPr lang="zh-CN" altLang="en-US" sz="2400" b="1" dirty="0"/>
              <a:t>时代表负数。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原码的定义为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813321" y="4633790"/>
            <a:ext cx="3240360" cy="579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原</a:t>
            </a:r>
            <a:r>
              <a:rPr lang="zh-CN" altLang="en-US" sz="2400" b="1" dirty="0" smtClean="0"/>
              <a:t>码的十进制数为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82361"/>
              </p:ext>
            </p:extLst>
          </p:nvPr>
        </p:nvGraphicFramePr>
        <p:xfrm>
          <a:off x="2112963" y="3357563"/>
          <a:ext cx="3836987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3" imgW="1739880" imgH="457200" progId="Equation.DSMT4">
                  <p:embed/>
                </p:oleObj>
              </mc:Choice>
              <mc:Fallback>
                <p:oleObj name="Equation" r:id="rId3" imgW="1739880" imgH="4572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2963" y="3357563"/>
                        <a:ext cx="3836987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2275087"/>
              </p:ext>
            </p:extLst>
          </p:nvPr>
        </p:nvGraphicFramePr>
        <p:xfrm>
          <a:off x="3059568" y="5236370"/>
          <a:ext cx="223678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5" imgW="1117440" imgH="431640" progId="Equation.DSMT4">
                  <p:embed/>
                </p:oleObj>
              </mc:Choice>
              <mc:Fallback>
                <p:oleObj name="Equation" r:id="rId5" imgW="1117440" imgH="43164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568" y="5236370"/>
                        <a:ext cx="2236787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439953"/>
            <a:ext cx="7609776" cy="33462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原码的优点是乘除运算方便，以两数符号位的逻辑加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就可简单决定结果的正负号，而数值则是两数数值部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分的乘除结果。但原码的加减运算则不方便，因为两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数相加，先要判断两数符号是否相同，相同则做加法，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不同则做减法，做减法时还要判断两数绝对值大小，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以便用大者作为被减数，这样增加了运算时间。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142852"/>
            <a:ext cx="111120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33CC"/>
                </a:solidFill>
              </a:rPr>
              <a:t>2. </a:t>
            </a:r>
            <a:r>
              <a:rPr lang="zh-CN" altLang="en-US" sz="2400" b="1" dirty="0">
                <a:solidFill>
                  <a:srgbClr val="0033CC"/>
                </a:solidFill>
              </a:rPr>
              <a:t>补码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808038" y="719114"/>
            <a:ext cx="8073044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补码又称“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的补码”。补码中正数与原码正数表示一样。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补码中负数是采用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的补数来表示的，即把负数先加上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以便将正数与负数的相加转化为正数与正数相加，从而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克服原码表示法做加减法的困难。因此，补码定义</a:t>
            </a:r>
            <a:r>
              <a:rPr lang="zh-CN" altLang="en-US" sz="2400" b="1" dirty="0" smtClean="0"/>
              <a:t>为</a:t>
            </a:r>
            <a:endParaRPr lang="zh-CN" altLang="en-US" sz="2400" b="1" dirty="0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950913" y="4000504"/>
            <a:ext cx="3897221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补码的十进制数可以表示为</a:t>
            </a:r>
            <a:endParaRPr lang="zh-CN" altLang="en-US" sz="2400" b="1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527206"/>
              </p:ext>
            </p:extLst>
          </p:nvPr>
        </p:nvGraphicFramePr>
        <p:xfrm>
          <a:off x="2843808" y="3037440"/>
          <a:ext cx="3654406" cy="946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Equation" r:id="rId3" imgW="1765080" imgH="457200" progId="Equation.DSMT4">
                  <p:embed/>
                </p:oleObj>
              </mc:Choice>
              <mc:Fallback>
                <p:oleObj name="Equation" r:id="rId3" imgW="17650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3808" y="3037440"/>
                        <a:ext cx="3654406" cy="946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742819"/>
              </p:ext>
            </p:extLst>
          </p:nvPr>
        </p:nvGraphicFramePr>
        <p:xfrm>
          <a:off x="3419872" y="4869160"/>
          <a:ext cx="2088232" cy="806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Equation" r:id="rId5" imgW="1117440" imgH="431640" progId="Equation.DSMT4">
                  <p:embed/>
                </p:oleObj>
              </mc:Choice>
              <mc:Fallback>
                <p:oleObj name="Equation" r:id="rId5" imgW="11174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19872" y="4869160"/>
                        <a:ext cx="2088232" cy="806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92138" y="390525"/>
            <a:ext cx="8073044" cy="61863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由于负数的补码是</a:t>
            </a:r>
            <a:r>
              <a:rPr lang="en-US" altLang="zh-CN" sz="2400" b="1" dirty="0"/>
              <a:t>2-|</a:t>
            </a:r>
            <a:r>
              <a:rPr lang="en-US" altLang="zh-CN" sz="2400" b="1" i="1" dirty="0"/>
              <a:t>x</a:t>
            </a:r>
            <a:r>
              <a:rPr lang="en-US" altLang="zh-CN" sz="2400" b="1" dirty="0"/>
              <a:t>|</a:t>
            </a:r>
            <a:r>
              <a:rPr lang="zh-CN" altLang="en-US" sz="2400" b="1" dirty="0"/>
              <a:t>，故求负数的补码时，实际上要做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一次减法，这是不希望的。可以发现，只要将原码正数的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每位取反码</a:t>
            </a:r>
            <a:r>
              <a:rPr lang="en-US" altLang="zh-CN" sz="2400" b="1" dirty="0"/>
              <a:t>(1→0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0→1)</a:t>
            </a:r>
            <a:r>
              <a:rPr lang="zh-CN" altLang="en-US" sz="2400" b="1" dirty="0"/>
              <a:t>，再在所得数的末位加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，则正好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得到负数的补码，这简称为对尾数的“取反加</a:t>
            </a:r>
            <a:r>
              <a:rPr lang="en-US" altLang="zh-CN" sz="2400" b="1" dirty="0"/>
              <a:t>1”</a:t>
            </a:r>
            <a:r>
              <a:rPr lang="zh-CN" altLang="en-US" sz="2400" b="1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补码</a:t>
            </a:r>
            <a:r>
              <a:rPr lang="zh-CN" altLang="en-US" sz="2400" b="1" dirty="0"/>
              <a:t>表示法可把减法与加法统一起来，都采用补码加法。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任何二进制数与其补码之和等于零。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在补码表示中</a:t>
            </a:r>
            <a:r>
              <a:rPr lang="zh-CN" altLang="en-US" sz="2400" b="1" dirty="0" smtClean="0"/>
              <a:t>，“零”</a:t>
            </a:r>
            <a:r>
              <a:rPr lang="zh-CN" altLang="en-US" sz="2400" b="1" dirty="0"/>
              <a:t>的表示是唯一的，为</a:t>
            </a:r>
            <a:r>
              <a:rPr lang="en-US" altLang="zh-CN" sz="2400" b="1" dirty="0"/>
              <a:t>0.000(</a:t>
            </a:r>
            <a:r>
              <a:rPr lang="en-US" altLang="zh-CN" sz="2400" b="1" i="1" dirty="0"/>
              <a:t>b</a:t>
            </a:r>
            <a:r>
              <a:rPr lang="en-US" altLang="zh-CN" sz="2400" b="1" dirty="0"/>
              <a:t>=3)</a:t>
            </a:r>
            <a:r>
              <a:rPr lang="zh-CN" altLang="en-US" sz="2400" b="1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由于补码是“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的补数”，在补码运算中，当两数之和等于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或大于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，或者小于</a:t>
            </a:r>
            <a:r>
              <a:rPr lang="en-US" altLang="zh-CN" sz="2400" b="1" dirty="0"/>
              <a:t>-1</a:t>
            </a:r>
            <a:r>
              <a:rPr lang="zh-CN" altLang="en-US" sz="2400" b="1" dirty="0"/>
              <a:t>时，则产生溢出。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为防止溢出产生振荡，可把输出限制</a:t>
            </a:r>
            <a:r>
              <a:rPr lang="zh-CN" altLang="en-US" sz="2400" b="1" dirty="0" smtClean="0"/>
              <a:t>在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               </a:t>
            </a:r>
            <a:r>
              <a:rPr lang="zh-CN" altLang="en-US" sz="2400" b="1" dirty="0" smtClean="0"/>
              <a:t>最大</a:t>
            </a:r>
            <a:r>
              <a:rPr lang="zh-CN" altLang="en-US" sz="2400" b="1" dirty="0"/>
              <a:t>值</a:t>
            </a:r>
            <a:r>
              <a:rPr lang="en-US" altLang="zh-CN" sz="2400" b="1" dirty="0" smtClean="0"/>
              <a:t>(1-2</a:t>
            </a:r>
            <a:r>
              <a:rPr lang="en-US" altLang="zh-CN" sz="2400" b="1" baseline="30000" dirty="0" smtClean="0"/>
              <a:t>-</a:t>
            </a:r>
            <a:r>
              <a:rPr lang="en-US" altLang="zh-CN" sz="2400" b="1" i="1" baseline="30000" dirty="0" smtClean="0"/>
              <a:t>b</a:t>
            </a:r>
            <a:r>
              <a:rPr lang="en-US" altLang="zh-CN" sz="2400" b="1" dirty="0" smtClean="0"/>
              <a:t> )</a:t>
            </a:r>
            <a:r>
              <a:rPr lang="zh-CN" altLang="en-US" sz="2400" b="1" dirty="0" smtClean="0"/>
              <a:t>及</a:t>
            </a:r>
            <a:r>
              <a:rPr lang="zh-CN" altLang="en-US" sz="2400" b="1" dirty="0"/>
              <a:t>最小值</a:t>
            </a:r>
            <a:r>
              <a:rPr lang="en-US" altLang="zh-CN" sz="2400" b="1" dirty="0"/>
              <a:t>(-1)</a:t>
            </a:r>
            <a:r>
              <a:rPr lang="zh-CN" altLang="en-US" sz="2400" b="1" dirty="0"/>
              <a:t>上。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SP程佩青课件\064937-01 数字信号处理教程（第四版）(经典版) 40571-9\CTP\TU\10t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8" y="1071546"/>
            <a:ext cx="7858144" cy="273714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 bwMode="auto">
          <a:xfrm>
            <a:off x="3143240" y="4429132"/>
            <a:ext cx="2350323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2060"/>
                </a:solidFill>
              </a:rPr>
              <a:t>补码数相加特性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188913"/>
            <a:ext cx="1188146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33CC"/>
                </a:solidFill>
              </a:rPr>
              <a:t>3. </a:t>
            </a:r>
            <a:r>
              <a:rPr lang="en-US" altLang="zh-CN" sz="2400" b="1" dirty="0" smtClean="0">
                <a:solidFill>
                  <a:srgbClr val="0033CC"/>
                </a:solidFill>
              </a:rPr>
              <a:t> 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反码</a:t>
            </a:r>
            <a:endParaRPr lang="zh-CN" altLang="en-US" sz="2400" b="1" dirty="0">
              <a:solidFill>
                <a:srgbClr val="0033CC"/>
              </a:solidFill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755650" y="781050"/>
            <a:ext cx="7917552" cy="22382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反码又称“</a:t>
            </a:r>
            <a:r>
              <a:rPr lang="en-US" altLang="zh-CN" sz="2400" b="1"/>
              <a:t>1</a:t>
            </a:r>
            <a:r>
              <a:rPr lang="zh-CN" altLang="en-US" sz="2400" b="1"/>
              <a:t>的补码”。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和补码一样，反码的正数与原码的正数表示相同。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反码的负数则是将该数的正数表示形式中的所有</a:t>
            </a:r>
            <a:r>
              <a:rPr lang="en-US" altLang="zh-CN" sz="2400" b="1"/>
              <a:t>0</a:t>
            </a:r>
            <a:r>
              <a:rPr lang="zh-CN" altLang="en-US" sz="2400" b="1"/>
              <a:t>改为</a:t>
            </a:r>
            <a:r>
              <a:rPr lang="en-US" altLang="zh-CN" sz="2400" b="1"/>
              <a:t>1</a:t>
            </a:r>
            <a:r>
              <a:rPr lang="zh-CN" altLang="en-US" sz="2400" b="1"/>
              <a:t>，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所有</a:t>
            </a:r>
            <a:r>
              <a:rPr lang="en-US" altLang="zh-CN" sz="2400" b="1"/>
              <a:t>1</a:t>
            </a:r>
            <a:r>
              <a:rPr lang="zh-CN" altLang="en-US" sz="2400" b="1"/>
              <a:t>改为</a:t>
            </a:r>
            <a:r>
              <a:rPr lang="en-US" altLang="zh-CN" sz="2400" b="1"/>
              <a:t>0</a:t>
            </a:r>
            <a:r>
              <a:rPr lang="zh-CN" altLang="en-US" sz="2400" b="1"/>
              <a:t>，即“求反”。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808038" y="3005138"/>
            <a:ext cx="2350323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反码的定义为：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942270" y="4149080"/>
            <a:ext cx="1731564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由此得出：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502859"/>
              </p:ext>
            </p:extLst>
          </p:nvPr>
        </p:nvGraphicFramePr>
        <p:xfrm>
          <a:off x="4788024" y="5333906"/>
          <a:ext cx="2935385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Equation" r:id="rId3" imgW="1600200" imgH="431640" progId="Equation.DSMT4">
                  <p:embed/>
                </p:oleObj>
              </mc:Choice>
              <mc:Fallback>
                <p:oleObj name="Equation" r:id="rId3" imgW="16002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8024" y="5333906"/>
                        <a:ext cx="2935385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388613"/>
              </p:ext>
            </p:extLst>
          </p:nvPr>
        </p:nvGraphicFramePr>
        <p:xfrm>
          <a:off x="3408363" y="3332163"/>
          <a:ext cx="326390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Equation" r:id="rId5" imgW="1726920" imgH="253800" progId="Equation.DSMT4">
                  <p:embed/>
                </p:oleObj>
              </mc:Choice>
              <mc:Fallback>
                <p:oleObj name="Equation" r:id="rId5" imgW="1726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08363" y="3332163"/>
                        <a:ext cx="326390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917130"/>
              </p:ext>
            </p:extLst>
          </p:nvPr>
        </p:nvGraphicFramePr>
        <p:xfrm>
          <a:off x="3338513" y="4300538"/>
          <a:ext cx="160178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Equation" r:id="rId7" imgW="914400" imgH="253800" progId="Equation.DSMT4">
                  <p:embed/>
                </p:oleObj>
              </mc:Choice>
              <mc:Fallback>
                <p:oleObj name="Equation" r:id="rId7" imgW="914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38513" y="4300538"/>
                        <a:ext cx="1601787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468846"/>
              </p:ext>
            </p:extLst>
          </p:nvPr>
        </p:nvGraphicFramePr>
        <p:xfrm>
          <a:off x="2673834" y="4869159"/>
          <a:ext cx="2040592" cy="3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Equation" r:id="rId9" imgW="914400" imgH="253800" progId="Equation.DSMT4">
                  <p:embed/>
                </p:oleObj>
              </mc:Choice>
              <mc:Fallback>
                <p:oleObj name="Equation" r:id="rId9" imgW="914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73834" y="4869159"/>
                        <a:ext cx="2040592" cy="377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900285" y="5301208"/>
            <a:ext cx="3587842" cy="5762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反码的十进制数可表示为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303389"/>
            <a:ext cx="4262705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三、量化方式</a:t>
            </a:r>
            <a:r>
              <a:rPr lang="en-US" altLang="zh-CN" sz="2400" b="1" dirty="0">
                <a:solidFill>
                  <a:srgbClr val="C00000"/>
                </a:solidFill>
              </a:rPr>
              <a:t>——</a:t>
            </a:r>
            <a:r>
              <a:rPr lang="zh-CN" altLang="en-US" sz="2400" b="1" dirty="0">
                <a:solidFill>
                  <a:srgbClr val="C00000"/>
                </a:solidFill>
              </a:rPr>
              <a:t>舍入与截尾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042988" y="1136827"/>
            <a:ext cx="7505581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定点制的乘法以及浮点制的加法和乘法在运算结束后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都会使字长增加，因而都需要对尾数进行截尾或舍入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处理，由此引入的误差取决于所用二进制数的位数</a:t>
            </a:r>
            <a:r>
              <a:rPr lang="en-US" altLang="zh-CN" sz="2400" b="1" i="1" dirty="0"/>
              <a:t>b</a:t>
            </a:r>
            <a:r>
              <a:rPr lang="zh-CN" altLang="en-US" sz="2400" b="1" dirty="0"/>
              <a:t>、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数的运算方式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定点制或浮点制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、负数的表示法以及对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尾数的处理方法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舍入或截尾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381012"/>
            <a:ext cx="397256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1. 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定点</a:t>
            </a:r>
            <a:r>
              <a:rPr lang="zh-CN" altLang="en-US" sz="2400" b="1" dirty="0"/>
              <a:t>制的截尾与舍入误差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783571" y="1100150"/>
            <a:ext cx="5288627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截尾是保留</a:t>
            </a:r>
            <a:r>
              <a:rPr lang="en-US" altLang="zh-CN" sz="2400" b="1" i="1" dirty="0"/>
              <a:t>b</a:t>
            </a:r>
            <a:r>
              <a:rPr lang="zh-CN" altLang="en-US" sz="2400" b="1" dirty="0"/>
              <a:t>位，把余下的尾数丢掉。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808038" y="1747850"/>
            <a:ext cx="3172663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/>
              <a:t>(1). </a:t>
            </a:r>
            <a:r>
              <a:rPr lang="zh-CN" altLang="en-US" sz="2400" b="1"/>
              <a:t>定点制的截尾误差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331913" y="2397138"/>
            <a:ext cx="5753498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70C0"/>
                </a:solidFill>
              </a:rPr>
              <a:t>定点正数及补码负数的截尾误差为负数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：</a:t>
            </a:r>
            <a:endParaRPr lang="en-US" altLang="zh-CN" sz="2400" b="1" dirty="0" smtClean="0">
              <a:solidFill>
                <a:srgbClr val="0070C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 smtClean="0"/>
              <a:t>-</a:t>
            </a:r>
            <a:r>
              <a:rPr lang="el-GR" altLang="zh-CN" sz="2400" b="1" i="1" dirty="0" smtClean="0"/>
              <a:t>Δ</a:t>
            </a:r>
            <a:r>
              <a:rPr lang="zh-CN" altLang="en-US" sz="2400" b="1" dirty="0" smtClean="0"/>
              <a:t> ≤</a:t>
            </a:r>
            <a:r>
              <a:rPr lang="en-US" altLang="zh-CN" sz="2400" b="1" i="1" dirty="0" smtClean="0"/>
              <a:t>e</a:t>
            </a:r>
            <a:r>
              <a:rPr lang="en-US" altLang="zh-CN" sz="2400" b="1" i="1" baseline="-25000" dirty="0" smtClean="0"/>
              <a:t>T</a:t>
            </a:r>
            <a:r>
              <a:rPr lang="zh-CN" altLang="en-US" sz="2400" b="1" dirty="0"/>
              <a:t> </a:t>
            </a:r>
            <a:r>
              <a:rPr lang="zh-CN" altLang="en-US" sz="2400" b="1" dirty="0" smtClean="0"/>
              <a:t>≤</a:t>
            </a:r>
            <a:r>
              <a:rPr lang="en-US" altLang="zh-CN" sz="2400" b="1" dirty="0" smtClean="0"/>
              <a:t>0</a:t>
            </a:r>
            <a:endParaRPr lang="zh-CN" altLang="en-US" sz="2400" b="1" i="1" baseline="-25000" dirty="0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331913" y="3765563"/>
            <a:ext cx="7686720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990033"/>
                </a:solidFill>
              </a:rPr>
              <a:t>定点制原码负数及定点制反码负数的截尾误差为正数</a:t>
            </a:r>
            <a:r>
              <a:rPr lang="zh-CN" altLang="en-US" sz="2400" b="1" dirty="0" smtClean="0">
                <a:solidFill>
                  <a:srgbClr val="990033"/>
                </a:solidFill>
              </a:rPr>
              <a:t>：</a:t>
            </a:r>
            <a:r>
              <a:rPr lang="en-US" altLang="zh-CN" sz="2400" b="1" dirty="0">
                <a:solidFill>
                  <a:srgbClr val="990033"/>
                </a:solidFill>
              </a:rPr>
              <a:t> </a:t>
            </a:r>
            <a:endParaRPr lang="en-US" altLang="zh-CN" sz="2400" b="1" dirty="0" smtClean="0">
              <a:solidFill>
                <a:srgbClr val="990033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990033"/>
                </a:solidFill>
              </a:rPr>
              <a:t> </a:t>
            </a:r>
            <a:r>
              <a:rPr lang="en-US" altLang="zh-CN" sz="2400" b="1" dirty="0" smtClean="0">
                <a:solidFill>
                  <a:srgbClr val="990033"/>
                </a:solidFill>
              </a:rPr>
              <a:t>                            </a:t>
            </a:r>
            <a:r>
              <a:rPr lang="en-US" altLang="zh-CN" sz="2400" b="1" dirty="0" smtClean="0"/>
              <a:t>0</a:t>
            </a:r>
            <a:r>
              <a:rPr lang="zh-CN" altLang="en-US" sz="2400" b="1" dirty="0" smtClean="0"/>
              <a:t>≤</a:t>
            </a:r>
            <a:r>
              <a:rPr lang="en-US" altLang="zh-CN" sz="2400" b="1" i="1" dirty="0"/>
              <a:t>e</a:t>
            </a:r>
            <a:r>
              <a:rPr lang="en-US" altLang="zh-CN" sz="2400" b="1" i="1" baseline="-25000" dirty="0"/>
              <a:t>T</a:t>
            </a:r>
            <a:r>
              <a:rPr lang="zh-CN" altLang="en-US" sz="2400" b="1" dirty="0"/>
              <a:t> </a:t>
            </a:r>
            <a:r>
              <a:rPr lang="zh-CN" altLang="en-US" sz="2400" b="1" dirty="0" smtClean="0"/>
              <a:t>≤</a:t>
            </a:r>
            <a:r>
              <a:rPr lang="el-GR" altLang="zh-CN" sz="2400" b="1" i="1" dirty="0"/>
              <a:t> </a:t>
            </a:r>
            <a:r>
              <a:rPr lang="el-GR" altLang="zh-CN" sz="2400" b="1" i="1" dirty="0" smtClean="0"/>
              <a:t>Δ</a:t>
            </a:r>
            <a:r>
              <a:rPr lang="zh-CN" altLang="en-US" sz="2400" b="1" dirty="0" smtClean="0">
                <a:solidFill>
                  <a:srgbClr val="990033"/>
                </a:solidFill>
              </a:rPr>
              <a:t> </a:t>
            </a:r>
            <a:endParaRPr lang="zh-CN" altLang="en-US" sz="2400" b="1" dirty="0">
              <a:solidFill>
                <a:srgbClr val="99003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DSP程佩青课件\064937-01 数字信号处理教程（第四版）(经典版) 40571-9\CTP\TU\10t3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214422"/>
            <a:ext cx="7358114" cy="304119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 bwMode="auto">
          <a:xfrm>
            <a:off x="2555776" y="4567264"/>
            <a:ext cx="3897221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2060"/>
                </a:solidFill>
              </a:rPr>
              <a:t>定点制截尾处理的量化特性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03213" y="331894"/>
            <a:ext cx="4206601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一、二进制的三种算术运算法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900113" y="1009756"/>
            <a:ext cx="8073044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1</a:t>
            </a:r>
            <a:r>
              <a:rPr lang="zh-CN" altLang="en-US" sz="2400" b="1" dirty="0"/>
              <a:t>、在数字系统中所采用的最基本的二进制算法有定点制、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浮点制及成组浮点制。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在二进制数表示法中，任意数</a:t>
            </a:r>
            <a:r>
              <a:rPr lang="en-US" altLang="zh-CN" sz="2400" b="1" i="1" dirty="0"/>
              <a:t>x</a:t>
            </a:r>
            <a:r>
              <a:rPr lang="zh-CN" altLang="en-US" sz="2400" b="1" dirty="0"/>
              <a:t>表示</a:t>
            </a:r>
            <a:r>
              <a:rPr lang="zh-CN" altLang="en-US" sz="2400" b="1" dirty="0" smtClean="0"/>
              <a:t>为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en-US" altLang="zh-CN" sz="2400" b="1" i="1" dirty="0" smtClean="0"/>
              <a:t>x</a:t>
            </a:r>
            <a:r>
              <a:rPr lang="en-US" altLang="zh-CN" sz="2400" b="1" dirty="0" smtClean="0"/>
              <a:t>=2</a:t>
            </a:r>
            <a:r>
              <a:rPr lang="en-US" altLang="zh-CN" sz="2400" b="1" i="1" baseline="30000" dirty="0" smtClean="0"/>
              <a:t>c</a:t>
            </a:r>
            <a:r>
              <a:rPr lang="en-US" altLang="zh-CN" sz="2400" b="1" i="1" dirty="0" smtClean="0"/>
              <a:t>·M</a:t>
            </a:r>
            <a:endParaRPr lang="zh-CN" altLang="en-US" sz="2400" b="1" i="1" dirty="0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403034" y="3332356"/>
            <a:ext cx="6213560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其中</a:t>
            </a:r>
            <a:r>
              <a:rPr lang="en-US" altLang="zh-CN" sz="2400" b="1" i="1" dirty="0"/>
              <a:t>c</a:t>
            </a:r>
            <a:r>
              <a:rPr lang="zh-CN" altLang="en-US" sz="2400" b="1" dirty="0"/>
              <a:t>称为阶码，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2</a:t>
            </a:r>
            <a:r>
              <a:rPr lang="zh-CN" altLang="en-US" sz="2400" b="1" dirty="0"/>
              <a:t>是阶码的底，阶码表示小数点的位置；</a:t>
            </a:r>
          </a:p>
          <a:p>
            <a:pPr>
              <a:lnSpc>
                <a:spcPct val="150000"/>
              </a:lnSpc>
            </a:pPr>
            <a:r>
              <a:rPr lang="en-US" altLang="zh-CN" sz="2400" b="1" i="1" dirty="0" smtClean="0"/>
              <a:t>        M</a:t>
            </a:r>
            <a:r>
              <a:rPr lang="zh-CN" altLang="en-US" sz="2400" b="1" dirty="0"/>
              <a:t>称为尾数，它表示</a:t>
            </a:r>
            <a:r>
              <a:rPr lang="en-US" altLang="zh-CN" sz="2400" b="1" i="1" dirty="0"/>
              <a:t>x</a:t>
            </a:r>
            <a:r>
              <a:rPr lang="zh-CN" altLang="en-US" sz="2400" b="1" dirty="0"/>
              <a:t>的全部有效位数。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76250" y="323865"/>
            <a:ext cx="3249608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/>
              <a:t>(2). </a:t>
            </a:r>
            <a:r>
              <a:rPr lang="zh-CN" altLang="en-US" sz="2400" b="1"/>
              <a:t>定点制的舍入误差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971550" y="1085869"/>
            <a:ext cx="7609776" cy="3970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舍入是按最接近的值取</a:t>
            </a:r>
            <a:r>
              <a:rPr lang="en-US" altLang="zh-CN" sz="2400" b="1" i="1" dirty="0"/>
              <a:t>b</a:t>
            </a:r>
            <a:r>
              <a:rPr lang="zh-CN" altLang="en-US" sz="2400" b="1" dirty="0"/>
              <a:t>位码，因而舍入后各数值按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</a:t>
            </a:r>
            <a:r>
              <a:rPr lang="el-GR" altLang="zh-CN" sz="2400" b="1" i="1" dirty="0" smtClean="0"/>
              <a:t>Δ</a:t>
            </a:r>
            <a:r>
              <a:rPr lang="en-US" altLang="zh-CN" sz="2400" b="1" i="1" dirty="0" smtClean="0"/>
              <a:t>=</a:t>
            </a:r>
            <a:r>
              <a:rPr lang="en-US" altLang="zh-CN" sz="2400" b="1" dirty="0" smtClean="0"/>
              <a:t>2</a:t>
            </a:r>
            <a:r>
              <a:rPr lang="en-US" altLang="zh-CN" sz="2400" b="1" baseline="30000" dirty="0" smtClean="0"/>
              <a:t>-</a:t>
            </a:r>
            <a:r>
              <a:rPr lang="en-US" altLang="zh-CN" sz="2400" b="1" i="1" baseline="30000" dirty="0" smtClean="0"/>
              <a:t>b</a:t>
            </a:r>
            <a:r>
              <a:rPr lang="zh-CN" altLang="en-US" sz="2400" b="1" dirty="0" smtClean="0"/>
              <a:t>的</a:t>
            </a:r>
            <a:r>
              <a:rPr lang="zh-CN" altLang="en-US" sz="2400" b="1" dirty="0"/>
              <a:t>间距被量化，即两个数间最小非零差</a:t>
            </a:r>
            <a:r>
              <a:rPr lang="zh-CN" altLang="en-US" sz="2400" b="1" dirty="0" smtClean="0"/>
              <a:t>是</a:t>
            </a:r>
            <a:r>
              <a:rPr lang="en-US" altLang="zh-CN" sz="2400" b="1" dirty="0"/>
              <a:t>2</a:t>
            </a:r>
            <a:r>
              <a:rPr lang="en-US" altLang="zh-CN" sz="2400" b="1" baseline="30000" dirty="0"/>
              <a:t>-</a:t>
            </a:r>
            <a:r>
              <a:rPr lang="en-US" altLang="zh-CN" sz="2400" b="1" i="1" baseline="30000" dirty="0"/>
              <a:t>b</a:t>
            </a:r>
            <a:r>
              <a:rPr lang="zh-CN" altLang="en-US" sz="2400" b="1" dirty="0" smtClean="0"/>
              <a:t> </a:t>
            </a:r>
            <a:r>
              <a:rPr lang="zh-CN" altLang="en-US" sz="2400" b="1" dirty="0"/>
              <a:t>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舍入是选择靠得最近的量化层标准值为舍入后的值，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因此不论是正数、负数，也不论是原码、补码、反码，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其误差总是在                  </a:t>
            </a:r>
            <a:r>
              <a:rPr lang="zh-CN" altLang="en-US" sz="2400" b="1" dirty="0" smtClean="0"/>
              <a:t>之间</a:t>
            </a:r>
            <a:r>
              <a:rPr lang="zh-CN" altLang="en-US" sz="2400" b="1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我们用表示舍入误差，</a:t>
            </a:r>
            <a:r>
              <a:rPr lang="zh-CN" altLang="en-US" sz="2400" b="1" dirty="0" smtClean="0"/>
              <a:t>则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en-US" altLang="zh-CN" sz="2400" b="1" i="1" dirty="0" smtClean="0"/>
              <a:t>-</a:t>
            </a:r>
            <a:r>
              <a:rPr lang="el-GR" altLang="zh-CN" sz="2400" b="1" i="1" dirty="0" smtClean="0"/>
              <a:t>Δ</a:t>
            </a:r>
            <a:r>
              <a:rPr lang="en-US" altLang="zh-CN" sz="2400" b="1" i="1" dirty="0" smtClean="0"/>
              <a:t>/2&lt;e</a:t>
            </a:r>
            <a:r>
              <a:rPr lang="en-US" altLang="zh-CN" sz="2400" b="1" i="1" baseline="-25000" dirty="0" smtClean="0"/>
              <a:t>R</a:t>
            </a:r>
            <a:r>
              <a:rPr lang="en-US" altLang="zh-CN" sz="2400" b="1" i="1" dirty="0" smtClean="0"/>
              <a:t>&lt;</a:t>
            </a:r>
            <a:r>
              <a:rPr lang="el-GR" altLang="zh-CN" sz="2400" b="1" i="1" dirty="0"/>
              <a:t>Δ</a:t>
            </a:r>
            <a:r>
              <a:rPr lang="en-US" altLang="zh-CN" sz="2400" b="1" i="1" dirty="0" smtClean="0"/>
              <a:t>/2</a:t>
            </a:r>
            <a:endParaRPr lang="zh-CN" altLang="en-US" sz="2400" b="1" dirty="0"/>
          </a:p>
        </p:txBody>
      </p:sp>
      <p:pic>
        <p:nvPicPr>
          <p:cNvPr id="6" name="Picture 8" descr="image0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3313120"/>
            <a:ext cx="1150938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DSP程佩青课件\064937-01 数字信号处理教程（第四版）(经典版) 40571-9\CTP\TU\10t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571480"/>
            <a:ext cx="7887753" cy="4048157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 bwMode="auto">
          <a:xfrm>
            <a:off x="2285984" y="5357826"/>
            <a:ext cx="4825360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2060"/>
                </a:solidFill>
              </a:rPr>
              <a:t>补码数舍入处理的量化非线性特性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277813"/>
            <a:ext cx="397256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/>
              <a:t>2. </a:t>
            </a:r>
            <a:r>
              <a:rPr lang="zh-CN" altLang="en-US" sz="2400" b="1"/>
              <a:t>浮点制的截尾与舍入误差 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808038" y="854075"/>
            <a:ext cx="7919156" cy="39002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/>
              <a:t>(1). </a:t>
            </a:r>
            <a:r>
              <a:rPr lang="zh-CN" altLang="en-US" sz="2400" b="1"/>
              <a:t>相对误差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浮点制中截尾或舍入处理只涉及尾数的字长，因而可运用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定点误差分析的结果。但是所产生的绝对误差的大小却与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阶码有关，两个尾数相同而阶码不同的数，在同样尾数量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化处理的情况下，绝对误差的大小是不一样的。因而用相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对误差比用绝对误差更能反映它的特点，我们以来表示这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个相对误差，即</a:t>
            </a:r>
          </a:p>
        </p:txBody>
      </p:sp>
      <p:pic>
        <p:nvPicPr>
          <p:cNvPr id="4" name="Picture 6" descr="image0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68" y="4643446"/>
            <a:ext cx="14128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887413" y="5425875"/>
            <a:ext cx="3874779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  其中</a:t>
            </a:r>
            <a:r>
              <a:rPr lang="en-US" altLang="zh-CN" sz="2400" i="1" dirty="0" smtClean="0"/>
              <a:t>Q</a:t>
            </a:r>
            <a:r>
              <a:rPr lang="en-US" altLang="zh-CN" sz="2400" dirty="0" smtClean="0"/>
              <a:t>[</a:t>
            </a:r>
            <a:r>
              <a:rPr lang="en-US" altLang="zh-CN" sz="2400" i="1" dirty="0" smtClean="0"/>
              <a:t>x</a:t>
            </a:r>
            <a:r>
              <a:rPr lang="en-US" altLang="zh-CN" sz="2400" dirty="0" smtClean="0"/>
              <a:t>]</a:t>
            </a:r>
            <a:r>
              <a:rPr lang="zh-CN" altLang="en-US" sz="2400" b="1" dirty="0" smtClean="0"/>
              <a:t>表示</a:t>
            </a:r>
            <a:r>
              <a:rPr lang="zh-CN" altLang="en-US" sz="2400" b="1" dirty="0"/>
              <a:t>量化处理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60648" y="1349375"/>
            <a:ext cx="6644605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量化后的绝对误差可表示</a:t>
            </a:r>
            <a:r>
              <a:rPr lang="zh-CN" altLang="en-US" sz="2400" b="1" dirty="0" smtClean="0"/>
              <a:t>成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en-US" altLang="zh-CN" sz="2400" b="1" i="1" dirty="0" smtClean="0"/>
              <a:t>e</a:t>
            </a:r>
            <a:r>
              <a:rPr lang="en-US" altLang="zh-CN" sz="2400" b="1" dirty="0" smtClean="0"/>
              <a:t>=</a:t>
            </a:r>
            <a:r>
              <a:rPr lang="en-US" altLang="zh-CN" sz="2400" i="1" dirty="0" smtClean="0"/>
              <a:t> </a:t>
            </a:r>
            <a:r>
              <a:rPr lang="en-US" altLang="zh-CN" sz="2400" i="1" dirty="0"/>
              <a:t>Q</a:t>
            </a:r>
            <a:r>
              <a:rPr lang="en-US" altLang="zh-CN" sz="2400" dirty="0"/>
              <a:t>[</a:t>
            </a:r>
            <a:r>
              <a:rPr lang="en-US" altLang="zh-CN" sz="2400" i="1" dirty="0"/>
              <a:t>x</a:t>
            </a:r>
            <a:r>
              <a:rPr lang="en-US" altLang="zh-CN" sz="2400" dirty="0" smtClean="0"/>
              <a:t>]-</a:t>
            </a:r>
            <a:r>
              <a:rPr lang="en-US" altLang="zh-CN" sz="2400" b="1" i="1" dirty="0" smtClean="0"/>
              <a:t> e=</a:t>
            </a:r>
            <a:r>
              <a:rPr lang="el-GR" altLang="zh-CN" sz="2400" b="1" i="1" dirty="0" smtClean="0"/>
              <a:t>ε</a:t>
            </a:r>
            <a:r>
              <a:rPr lang="en-US" altLang="zh-CN" sz="2400" b="1" i="1" dirty="0" smtClean="0"/>
              <a:t>x</a:t>
            </a:r>
            <a:endParaRPr lang="zh-CN" altLang="en-US" sz="2400" b="1" dirty="0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574676" y="2780928"/>
            <a:ext cx="7300396" cy="16842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这是乘性误差，而定点制的绝对误差则是加性误差。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用</a:t>
            </a:r>
            <a:r>
              <a:rPr lang="el-GR" altLang="zh-CN" sz="2400" b="1" i="1" dirty="0" smtClean="0"/>
              <a:t>ε</a:t>
            </a:r>
            <a:r>
              <a:rPr lang="en-US" altLang="zh-CN" sz="2400" b="1" i="1" baseline="-25000" dirty="0" smtClean="0"/>
              <a:t>R</a:t>
            </a:r>
            <a:r>
              <a:rPr lang="zh-CN" altLang="en-US" sz="2400" b="1" dirty="0" smtClean="0"/>
              <a:t>表示</a:t>
            </a:r>
            <a:r>
              <a:rPr lang="zh-CN" altLang="en-US" sz="2400" b="1" dirty="0"/>
              <a:t>舍入的相对误差，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用</a:t>
            </a:r>
            <a:r>
              <a:rPr lang="el-GR" altLang="zh-CN" sz="2400" b="1" i="1" dirty="0" smtClean="0"/>
              <a:t>ε</a:t>
            </a:r>
            <a:r>
              <a:rPr lang="en-US" altLang="zh-CN" sz="2400" b="1" i="1" baseline="-25000" dirty="0" smtClean="0"/>
              <a:t>r</a:t>
            </a:r>
            <a:r>
              <a:rPr lang="zh-CN" altLang="en-US" sz="2400" b="1" dirty="0" smtClean="0"/>
              <a:t>表示</a:t>
            </a:r>
            <a:r>
              <a:rPr lang="zh-CN" altLang="en-US" sz="2400" b="1" dirty="0"/>
              <a:t>截尾的相对误差。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660406" y="434989"/>
            <a:ext cx="4410182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/>
              <a:t>(2). </a:t>
            </a:r>
            <a:r>
              <a:rPr lang="zh-CN" altLang="en-US" sz="2400" b="1"/>
              <a:t>浮点制舍入的相对误差范围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108331" y="1227151"/>
            <a:ext cx="1470274" cy="579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-</a:t>
            </a:r>
            <a:r>
              <a:rPr lang="en-US" altLang="zh-CN" sz="2400" b="1" i="1" dirty="0"/>
              <a:t>Δ</a:t>
            </a:r>
            <a:r>
              <a:rPr lang="en-US" altLang="zh-CN" sz="2400" b="1" dirty="0"/>
              <a:t>≤ </a:t>
            </a:r>
            <a:r>
              <a:rPr lang="el-GR" altLang="zh-CN" sz="2400" b="1" i="1" dirty="0"/>
              <a:t>ε</a:t>
            </a:r>
            <a:r>
              <a:rPr lang="en-US" altLang="zh-CN" sz="2400" b="1" i="1" baseline="-25000" dirty="0"/>
              <a:t>R</a:t>
            </a:r>
            <a:r>
              <a:rPr lang="en-US" altLang="zh-CN" sz="2400" b="1" dirty="0" smtClean="0"/>
              <a:t> </a:t>
            </a:r>
            <a:r>
              <a:rPr lang="en-US" altLang="zh-CN" sz="2400" b="1" dirty="0"/>
              <a:t>≤</a:t>
            </a:r>
            <a:r>
              <a:rPr lang="en-US" altLang="zh-CN" sz="2400" b="1" i="1" dirty="0"/>
              <a:t>Δ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31843" y="2019314"/>
            <a:ext cx="4100803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/>
              <a:t>(3). </a:t>
            </a:r>
            <a:r>
              <a:rPr lang="zh-CN" altLang="en-US" sz="2400" b="1"/>
              <a:t>浮点制截尾的相对误差为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255718" y="2636851"/>
            <a:ext cx="1731564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原码、反码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747968" y="3316301"/>
            <a:ext cx="1510350" cy="579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-2</a:t>
            </a:r>
            <a:r>
              <a:rPr lang="en-US" altLang="zh-CN" sz="2400" b="1" i="1" dirty="0"/>
              <a:t>Δ</a:t>
            </a:r>
            <a:r>
              <a:rPr lang="en-US" altLang="zh-CN" sz="2400" b="1" dirty="0" smtClean="0"/>
              <a:t>&lt;</a:t>
            </a:r>
            <a:r>
              <a:rPr lang="el-GR" altLang="zh-CN" sz="2400" b="1" i="1" dirty="0"/>
              <a:t> </a:t>
            </a:r>
            <a:r>
              <a:rPr lang="el-GR" altLang="zh-CN" sz="2400" b="1" i="1" dirty="0" smtClean="0"/>
              <a:t>ε</a:t>
            </a:r>
            <a:r>
              <a:rPr lang="en-US" altLang="zh-CN" sz="2400" b="1" i="1" baseline="-25000" dirty="0" smtClean="0"/>
              <a:t>T </a:t>
            </a:r>
            <a:r>
              <a:rPr lang="en-US" altLang="zh-CN" sz="2400" b="1" dirty="0" smtClean="0"/>
              <a:t>≤</a:t>
            </a:r>
            <a:r>
              <a:rPr lang="en-US" altLang="zh-CN" sz="2400" b="1" dirty="0"/>
              <a:t>0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1327156" y="4019564"/>
            <a:ext cx="880369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补码 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2223203" y="4518201"/>
            <a:ext cx="3312368" cy="11339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-2</a:t>
            </a:r>
            <a:r>
              <a:rPr lang="en-US" altLang="zh-CN" sz="2400" i="1" dirty="0"/>
              <a:t>Δ</a:t>
            </a:r>
            <a:r>
              <a:rPr lang="en-US" altLang="zh-CN" sz="2400" dirty="0"/>
              <a:t>&lt;</a:t>
            </a:r>
            <a:r>
              <a:rPr lang="el-GR" altLang="zh-CN" sz="2400" i="1" dirty="0"/>
              <a:t> ε</a:t>
            </a:r>
            <a:r>
              <a:rPr lang="en-US" altLang="zh-CN" sz="2400" i="1" baseline="-25000" dirty="0"/>
              <a:t>T </a:t>
            </a:r>
            <a:r>
              <a:rPr lang="en-US" altLang="zh-CN" sz="2400" dirty="0"/>
              <a:t>≤</a:t>
            </a:r>
            <a:r>
              <a:rPr lang="en-US" altLang="zh-CN" sz="2400" dirty="0" smtClean="0"/>
              <a:t>0,   </a:t>
            </a:r>
            <a:r>
              <a:rPr lang="en-US" altLang="zh-CN" sz="2400" i="1" dirty="0" smtClean="0"/>
              <a:t>x</a:t>
            </a:r>
            <a:r>
              <a:rPr lang="en-US" altLang="zh-CN" sz="2400" dirty="0" smtClean="0"/>
              <a:t>&gt;0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0≤ </a:t>
            </a:r>
            <a:r>
              <a:rPr lang="el-GR" altLang="zh-CN" sz="2400" i="1" dirty="0"/>
              <a:t>ε</a:t>
            </a:r>
            <a:r>
              <a:rPr lang="en-US" altLang="zh-CN" sz="2400" i="1" baseline="-25000" dirty="0"/>
              <a:t>R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&lt;2</a:t>
            </a:r>
            <a:r>
              <a:rPr lang="en-US" altLang="zh-CN" sz="2400" i="1" dirty="0" smtClean="0"/>
              <a:t>Δ,   x&lt;0</a:t>
            </a:r>
            <a:endParaRPr lang="zh-CN" altLang="en-US" sz="2400" dirty="0" smtClean="0"/>
          </a:p>
        </p:txBody>
      </p:sp>
      <p:sp>
        <p:nvSpPr>
          <p:cNvPr id="12" name="左大括号 11"/>
          <p:cNvSpPr/>
          <p:nvPr/>
        </p:nvSpPr>
        <p:spPr>
          <a:xfrm>
            <a:off x="2124694" y="4777549"/>
            <a:ext cx="141788" cy="8459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827088" y="973138"/>
            <a:ext cx="7919156" cy="33462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为了研究舍入和截尾对</a:t>
            </a:r>
            <a:r>
              <a:rPr lang="en-US" altLang="zh-CN" sz="2400" b="1"/>
              <a:t>DSP</a:t>
            </a:r>
            <a:r>
              <a:rPr lang="zh-CN" altLang="en-US" sz="2400" b="1"/>
              <a:t>系统精度的影响，最好的办法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是把这些误差看成随机变量。已知量化误差范围，更需知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道这些误差的概率密度函数。而最合理的假定是设量化误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差在其可能出现范围内是等概率的。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在此假设下，定点制和浮点制舍入及截尾误差的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概率密度函数</a:t>
            </a:r>
            <a:r>
              <a:rPr lang="en-US" altLang="zh-CN" sz="2400" b="1"/>
              <a:t>: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39750" y="268288"/>
            <a:ext cx="3895618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/>
              <a:t>4. </a:t>
            </a:r>
            <a:r>
              <a:rPr lang="zh-CN" altLang="en-US" sz="2400" b="1"/>
              <a:t>量化误差的概率密度函数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899592" y="980728"/>
            <a:ext cx="6141243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对定点制，变量</a:t>
            </a:r>
            <a:r>
              <a:rPr lang="en-US" altLang="zh-CN" sz="2400" b="1" i="1" dirty="0"/>
              <a:t>e</a:t>
            </a:r>
            <a:r>
              <a:rPr lang="zh-CN" altLang="en-US" sz="2400" b="1" dirty="0"/>
              <a:t>为</a:t>
            </a:r>
            <a:r>
              <a:rPr lang="zh-CN" altLang="en-US" sz="2400" b="1" dirty="0" smtClean="0"/>
              <a:t>绝对误差：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en-US" altLang="zh-CN" sz="2400" b="1" i="1" dirty="0" smtClean="0"/>
              <a:t>e=</a:t>
            </a:r>
            <a:r>
              <a:rPr lang="en-US" altLang="zh-CN" sz="2400" i="1" dirty="0" smtClean="0"/>
              <a:t>Q</a:t>
            </a:r>
            <a:r>
              <a:rPr lang="en-US" altLang="zh-CN" sz="2400" dirty="0" smtClean="0"/>
              <a:t>[</a:t>
            </a:r>
            <a:r>
              <a:rPr lang="en-US" altLang="zh-CN" sz="2400" i="1" dirty="0" smtClean="0"/>
              <a:t>x</a:t>
            </a:r>
            <a:r>
              <a:rPr lang="en-US" altLang="zh-CN" sz="2400" dirty="0"/>
              <a:t>]-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x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对浮点制，变量</a:t>
            </a:r>
            <a:r>
              <a:rPr lang="en-US" altLang="zh-CN" sz="2400" b="1" i="1" dirty="0"/>
              <a:t>ε</a:t>
            </a:r>
            <a:r>
              <a:rPr lang="zh-CN" altLang="en-US" sz="2400" b="1" dirty="0"/>
              <a:t>为</a:t>
            </a:r>
            <a:r>
              <a:rPr lang="zh-CN" altLang="en-US" sz="2400" b="1" dirty="0" smtClean="0"/>
              <a:t>相对误差：</a:t>
            </a:r>
            <a:endParaRPr lang="en-US" altLang="zh-CN" sz="2400" b="1" dirty="0" smtClean="0"/>
          </a:p>
          <a:p>
            <a:pPr algn="ctr">
              <a:lnSpc>
                <a:spcPct val="150000"/>
              </a:lnSpc>
            </a:pPr>
            <a:r>
              <a:rPr lang="el-GR" altLang="zh-CN" sz="2400" b="1" i="1" dirty="0" smtClean="0"/>
              <a:t> ε</a:t>
            </a:r>
            <a:r>
              <a:rPr lang="en-US" altLang="zh-CN" sz="2400" b="1" i="1" dirty="0" smtClean="0"/>
              <a:t>=</a:t>
            </a:r>
            <a:r>
              <a:rPr lang="en-US" altLang="zh-CN" sz="2400" b="1" dirty="0" smtClean="0"/>
              <a:t>(</a:t>
            </a:r>
            <a:r>
              <a:rPr lang="en-US" altLang="zh-CN" sz="2400" i="1" dirty="0" smtClean="0"/>
              <a:t>Q</a:t>
            </a:r>
            <a:r>
              <a:rPr lang="en-US" altLang="zh-CN" sz="2400" dirty="0" smtClean="0"/>
              <a:t>[</a:t>
            </a:r>
            <a:r>
              <a:rPr lang="en-US" altLang="zh-CN" sz="2400" i="1" dirty="0" smtClean="0"/>
              <a:t>x</a:t>
            </a:r>
            <a:r>
              <a:rPr lang="en-US" altLang="zh-CN" sz="2400" dirty="0"/>
              <a:t>]-</a:t>
            </a:r>
            <a:r>
              <a:rPr lang="en-US" altLang="zh-CN" sz="2400" b="1" i="1" dirty="0"/>
              <a:t> </a:t>
            </a:r>
            <a:r>
              <a:rPr lang="en-US" altLang="zh-CN" sz="2400" b="1" i="1" dirty="0" smtClean="0"/>
              <a:t>x</a:t>
            </a:r>
            <a:r>
              <a:rPr lang="en-US" altLang="zh-CN" sz="2400" b="1" dirty="0" smtClean="0"/>
              <a:t>)/</a:t>
            </a:r>
            <a:r>
              <a:rPr lang="en-US" altLang="zh-CN" sz="2400" b="1" i="1" dirty="0" smtClean="0"/>
              <a:t>x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DSP程佩青课件\064937-01 数字信号处理教程（第四版）(经典版) 40571-9\CTP\TU\10t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428604"/>
            <a:ext cx="7699034" cy="4654757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 bwMode="auto">
          <a:xfrm>
            <a:off x="3214678" y="5572140"/>
            <a:ext cx="5444119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2060"/>
                </a:solidFill>
              </a:rPr>
              <a:t>等概假设下，量化误差的概率密度函数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34397" y="463770"/>
            <a:ext cx="242566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2060"/>
                </a:solidFill>
              </a:rPr>
              <a:t>2. </a:t>
            </a:r>
            <a:r>
              <a:rPr lang="en-US" altLang="zh-CN" sz="2400" b="1" dirty="0" smtClean="0">
                <a:solidFill>
                  <a:srgbClr val="002060"/>
                </a:solidFill>
              </a:rPr>
              <a:t> 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定点</a:t>
            </a:r>
            <a:r>
              <a:rPr lang="zh-CN" altLang="en-US" sz="2400" b="1" dirty="0">
                <a:solidFill>
                  <a:srgbClr val="002060"/>
                </a:solidFill>
              </a:rPr>
              <a:t>二进制数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826497" y="1368647"/>
            <a:ext cx="7746031" cy="33462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定点制二进制数是指在整个运算过程中，二进制小数点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在整个数码中的位置是固定不变的，即</a:t>
            </a:r>
            <a:r>
              <a:rPr lang="en-US" altLang="zh-CN" sz="2400" b="1" i="1" dirty="0"/>
              <a:t>c</a:t>
            </a:r>
            <a:r>
              <a:rPr lang="zh-CN" altLang="en-US" sz="2400" b="1" dirty="0"/>
              <a:t>为常数的表数方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法。原则上说，定点制的小数点可固定在任意位上，但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是为了运算方便，通常把小数点固定在有效数位的最高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位前，系统用纯小数进行运算，而且把符号位用一位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整数表示。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133350"/>
            <a:ext cx="8847294" cy="61162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定点制的乘法运算不会产生溢出，因为绝对值小于</a:t>
            </a:r>
            <a:r>
              <a:rPr lang="en-US" altLang="zh-CN" sz="2400" b="1"/>
              <a:t>1</a:t>
            </a:r>
            <a:r>
              <a:rPr lang="zh-CN" altLang="en-US" sz="2400" b="1"/>
              <a:t>的两个数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相乘后，其绝对值仍小于</a:t>
            </a:r>
            <a:r>
              <a:rPr lang="en-US" altLang="zh-CN" sz="2400" b="1"/>
              <a:t>1</a:t>
            </a:r>
            <a:r>
              <a:rPr lang="zh-CN" altLang="en-US" sz="2400" b="1"/>
              <a:t>，但是相乘后尾数字长却要增加一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倍，一般说</a:t>
            </a:r>
            <a:r>
              <a:rPr lang="en-US" altLang="zh-CN" sz="2400" b="1"/>
              <a:t>(</a:t>
            </a:r>
            <a:r>
              <a:rPr lang="en-US" altLang="zh-CN" sz="2400" b="1" i="1"/>
              <a:t>b</a:t>
            </a:r>
            <a:r>
              <a:rPr lang="en-US" altLang="zh-CN" sz="2400" b="1"/>
              <a:t>+1)</a:t>
            </a:r>
            <a:r>
              <a:rPr lang="zh-CN" altLang="en-US" sz="2400" b="1"/>
              <a:t>位的定点数</a:t>
            </a:r>
            <a:r>
              <a:rPr lang="en-US" altLang="zh-CN" sz="2400" b="1"/>
              <a:t>(</a:t>
            </a:r>
            <a:r>
              <a:rPr lang="zh-CN" altLang="en-US" sz="2400" b="1"/>
              <a:t>其中</a:t>
            </a:r>
            <a:r>
              <a:rPr lang="en-US" altLang="zh-CN" sz="2400" b="1" i="1"/>
              <a:t>b</a:t>
            </a:r>
            <a:r>
              <a:rPr lang="zh-CN" altLang="en-US" sz="2400" b="1"/>
              <a:t>位为字长，</a:t>
            </a:r>
            <a:r>
              <a:rPr lang="en-US" altLang="zh-CN" sz="2400" b="1"/>
              <a:t>1</a:t>
            </a:r>
            <a:r>
              <a:rPr lang="zh-CN" altLang="en-US" sz="2400" b="1"/>
              <a:t>位为符号位</a:t>
            </a:r>
            <a:r>
              <a:rPr lang="en-US" altLang="zh-CN" sz="2400" b="1"/>
              <a:t>)</a:t>
            </a:r>
            <a:r>
              <a:rPr lang="zh-CN" altLang="en-US" sz="2400" b="1"/>
              <a:t>相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乘后尾数字长为</a:t>
            </a:r>
            <a:r>
              <a:rPr lang="en-US" altLang="zh-CN" sz="2400" b="1"/>
              <a:t>2</a:t>
            </a:r>
            <a:r>
              <a:rPr lang="en-US" altLang="zh-CN" sz="2400" b="1" i="1"/>
              <a:t>b</a:t>
            </a:r>
            <a:r>
              <a:rPr lang="zh-CN" altLang="en-US" sz="2400" b="1"/>
              <a:t>位，因此在定点制每次相乘运算后需要进行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尾数处理，使结果仍然保持</a:t>
            </a:r>
            <a:r>
              <a:rPr lang="en-US" altLang="zh-CN" sz="2400" b="1" i="1"/>
              <a:t>b</a:t>
            </a:r>
            <a:r>
              <a:rPr lang="zh-CN" altLang="en-US" sz="2400" b="1"/>
              <a:t>位尾数字长。对超过字长的尾数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有两种处理方法：一种是简单地去掉超过字长</a:t>
            </a:r>
            <a:r>
              <a:rPr lang="en-US" altLang="zh-CN" sz="2400" b="1" i="1"/>
              <a:t>b</a:t>
            </a:r>
            <a:r>
              <a:rPr lang="zh-CN" altLang="en-US" sz="2400" b="1"/>
              <a:t>的各尾数位，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称为“截尾”；另一种是在舍去超过字长的各尾数位时，若舍掉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部分的值大于或等于保留部分最低位的权值的一半，则给留下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部分的最低位处加</a:t>
            </a:r>
            <a:r>
              <a:rPr lang="en-US" altLang="zh-CN" sz="2400" b="1"/>
              <a:t>1</a:t>
            </a:r>
            <a:r>
              <a:rPr lang="zh-CN" altLang="en-US" sz="2400" b="1"/>
              <a:t>，否则就舍掉，结果字长仍为</a:t>
            </a:r>
            <a:r>
              <a:rPr lang="en-US" altLang="zh-CN" sz="2400" b="1" i="1"/>
              <a:t>b</a:t>
            </a:r>
            <a:r>
              <a:rPr lang="zh-CN" altLang="en-US" sz="2400" b="1"/>
              <a:t>位。这相当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于十进制中的四舍五入近似法，故称为“舍入”。尾数处理结果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会带来截尾误差或舍入误差。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398469"/>
            <a:ext cx="2425664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2060"/>
                </a:solidFill>
              </a:rPr>
              <a:t>3. </a:t>
            </a:r>
            <a:r>
              <a:rPr lang="en-US" altLang="zh-CN" sz="2400" b="1" dirty="0" smtClean="0">
                <a:solidFill>
                  <a:srgbClr val="002060"/>
                </a:solidFill>
              </a:rPr>
              <a:t> 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浮点</a:t>
            </a:r>
            <a:r>
              <a:rPr lang="zh-CN" altLang="en-US" sz="2400" b="1" dirty="0">
                <a:solidFill>
                  <a:srgbClr val="002060"/>
                </a:solidFill>
              </a:rPr>
              <a:t>二进制数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84213" y="1082895"/>
            <a:ext cx="8228535" cy="33462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浮点制的动态范围大，可以避免溢出，不需要比例因子。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浮点制的阶码</a:t>
            </a:r>
            <a:r>
              <a:rPr lang="en-US" altLang="zh-CN" sz="2400" b="1" i="1" dirty="0"/>
              <a:t>c</a:t>
            </a:r>
            <a:r>
              <a:rPr lang="zh-CN" altLang="en-US" sz="2400" b="1" dirty="0"/>
              <a:t>及尾数</a:t>
            </a:r>
            <a:r>
              <a:rPr lang="en-US" altLang="zh-CN" sz="2400" b="1" i="1" dirty="0"/>
              <a:t>M</a:t>
            </a:r>
            <a:r>
              <a:rPr lang="zh-CN" altLang="en-US" sz="2400" b="1" dirty="0"/>
              <a:t>都用定点二进制数来表示，在整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个运算过程中，阶码</a:t>
            </a:r>
            <a:r>
              <a:rPr lang="en-US" altLang="zh-CN" sz="2400" b="1" i="1" dirty="0"/>
              <a:t>c</a:t>
            </a:r>
            <a:r>
              <a:rPr lang="zh-CN" altLang="en-US" sz="2400" b="1" dirty="0"/>
              <a:t>需随时进行调整。其尾数的第一位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就表示浮点数的符号，一般为了充分利用尾数的有效位数，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总是使尾数字长的最高位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符号位除外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为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，称为规格化形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式，这时尾数</a:t>
            </a:r>
            <a:r>
              <a:rPr lang="en-US" altLang="zh-CN" sz="2400" b="1" i="1" dirty="0"/>
              <a:t>M</a:t>
            </a:r>
            <a:r>
              <a:rPr lang="zh-CN" altLang="en-US" sz="2400" b="1" dirty="0"/>
              <a:t>是小数，且满足</a:t>
            </a:r>
            <a:r>
              <a:rPr lang="en-US" altLang="zh-CN" sz="2400" b="1" dirty="0"/>
              <a:t>1/2≤</a:t>
            </a:r>
            <a:r>
              <a:rPr lang="en-US" altLang="zh-CN" sz="2400" b="1" i="1" dirty="0"/>
              <a:t>M</a:t>
            </a:r>
            <a:r>
              <a:rPr lang="en-US" altLang="zh-CN" sz="2400" b="1" dirty="0"/>
              <a:t>&lt;1</a:t>
            </a:r>
            <a:r>
              <a:rPr lang="zh-CN" altLang="en-US" sz="2400" b="1" dirty="0"/>
              <a:t>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01638" y="455250"/>
            <a:ext cx="8228535" cy="113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浮点表示数的小数点是浮动的，一般通用计算机中往往同时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使用定点、浮点两种运算方式。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19113" y="1776050"/>
            <a:ext cx="7609776" cy="2862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在浮点制中，位数必须分成两部分。尾数为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b</a:t>
            </a:r>
            <a:r>
              <a:rPr lang="en-US" altLang="zh-CN" sz="2400" b="1" i="1" baseline="-25000" dirty="0"/>
              <a:t>m</a:t>
            </a:r>
            <a:r>
              <a:rPr lang="en-US" altLang="zh-CN" sz="2400" b="1" dirty="0"/>
              <a:t>+1)</a:t>
            </a:r>
            <a:r>
              <a:rPr lang="zh-CN" altLang="en-US" sz="2400" b="1" dirty="0"/>
              <a:t>位，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其中的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位是符号位； 阶码为</a:t>
            </a:r>
            <a:r>
              <a:rPr lang="en-US" altLang="zh-CN" sz="2400" b="1" dirty="0"/>
              <a:t>(</a:t>
            </a:r>
            <a:r>
              <a:rPr lang="en-US" altLang="zh-CN" sz="2400" b="1" i="1" dirty="0"/>
              <a:t>b</a:t>
            </a:r>
            <a:r>
              <a:rPr lang="en-US" altLang="zh-CN" sz="2400" b="1" i="1" baseline="-25000" dirty="0"/>
              <a:t>c</a:t>
            </a:r>
            <a:r>
              <a:rPr lang="en-US" altLang="zh-CN" sz="2400" b="1" dirty="0"/>
              <a:t>+1)</a:t>
            </a:r>
            <a:r>
              <a:rPr lang="zh-CN" altLang="en-US" sz="2400" b="1" dirty="0"/>
              <a:t>位，其中的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位也是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符号位。浮点数的尾数字长决定了浮点制的运算精度，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而阶码字长决定了浮点制的动态范围。</a:t>
            </a:r>
          </a:p>
          <a:p>
            <a:pPr>
              <a:lnSpc>
                <a:spcPct val="150000"/>
              </a:lnSpc>
            </a:pPr>
            <a:endParaRPr lang="en-US" altLang="zh-CN" sz="24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SP程佩青课件\064937-01 数字信号处理教程（第四版）(经典版) 40571-9\CTP\TU\10t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214422"/>
            <a:ext cx="6633528" cy="214314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 bwMode="auto">
          <a:xfrm>
            <a:off x="2438149" y="4000504"/>
            <a:ext cx="3276859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2060"/>
                </a:solidFill>
              </a:rPr>
              <a:t>16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位浮点数的动态范围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6238" y="376414"/>
            <a:ext cx="3044423" cy="576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2060"/>
                </a:solidFill>
              </a:rPr>
              <a:t>4. </a:t>
            </a:r>
            <a:r>
              <a:rPr lang="en-US" altLang="zh-CN" sz="2400" b="1" dirty="0" smtClean="0">
                <a:solidFill>
                  <a:srgbClr val="002060"/>
                </a:solidFill>
              </a:rPr>
              <a:t> 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分组</a:t>
            </a:r>
            <a:r>
              <a:rPr lang="zh-CN" altLang="en-US" sz="2400" b="1" dirty="0">
                <a:solidFill>
                  <a:srgbClr val="002060"/>
                </a:solidFill>
              </a:rPr>
              <a:t>浮点二进制数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58813" y="1136827"/>
            <a:ext cx="8228535" cy="27922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定点制优点是快速简单，只有乘法才出现舍入或截尾误差，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其缺点是动态范围小，可能出现溢出，为防止溢出，就要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压缩输入信号电平，这样就减小了输出信号与量化噪声的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比值。而浮点制的优点是数的动态范围大，缺点是运算速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度慢，并且其加法和乘法运算都会产生舍入或截尾误差。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47675" y="349596"/>
            <a:ext cx="8228535" cy="50082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/>
              <a:t>分组浮点制则兼有定点制与浮点制的某些优点，是将这两种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表示法结合起来。这种制式，一组数具有一个共同的阶码，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这个阶码是这一组数中最大的那个数的阶码。由于一组数中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各数的大小不同，因而只是这组中最大的数具有规格化的尾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数，其他数则不可能刚好都是规格化的。由于分组浮点法只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用一个单一的阶码表示一组数的阶码，因而节约了存储器，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简化了系统。这种制式，对于要运算的数比较多，数值相近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的情况特别适用。它最适宜实现快速傅里叶变换算法，当然</a:t>
            </a:r>
          </a:p>
          <a:p>
            <a:pPr>
              <a:lnSpc>
                <a:spcPct val="150000"/>
              </a:lnSpc>
            </a:pPr>
            <a:r>
              <a:rPr lang="zh-CN" altLang="en-US" sz="2400" b="1"/>
              <a:t>也可用来实现数字滤波器。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786</TotalTime>
  <Words>1931</Words>
  <Application>Microsoft Office PowerPoint</Application>
  <PresentationFormat>全屏显示(4:3)</PresentationFormat>
  <Paragraphs>161</Paragraphs>
  <Slides>28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1" baseType="lpstr">
      <vt:lpstr>Concourse</vt:lpstr>
      <vt:lpstr>Equation</vt:lpstr>
      <vt:lpstr>MathType 6.0 Equation</vt:lpstr>
      <vt:lpstr>   9.2  二进制数的表示及其对量化的影响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98</cp:revision>
  <dcterms:created xsi:type="dcterms:W3CDTF">2017-07-17T10:44:10Z</dcterms:created>
  <dcterms:modified xsi:type="dcterms:W3CDTF">2017-09-13T01:21:29Z</dcterms:modified>
</cp:coreProperties>
</file>